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7" r:id="rId5"/>
    <p:sldId id="268" r:id="rId6"/>
    <p:sldId id="269" r:id="rId7"/>
    <p:sldId id="275" r:id="rId8"/>
    <p:sldId id="270" r:id="rId9"/>
    <p:sldId id="276" r:id="rId10"/>
    <p:sldId id="271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3" r:id="rId19"/>
    <p:sldId id="285" r:id="rId20"/>
    <p:sldId id="286" r:id="rId21"/>
    <p:sldId id="287" r:id="rId22"/>
    <p:sldId id="288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30.61224" units="1/cm"/>
          <inkml:channelProperty channel="Y" name="resolution" value="130.90909" units="1/cm"/>
          <inkml:channelProperty channel="T" name="resolution" value="1" units="1/dev"/>
        </inkml:channelProperties>
      </inkml:inkSource>
      <inkml:timestamp xml:id="ts0" timeString="2021-08-14T06:33:05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10044 14737 0,'36'0'497,"-24"0"-491,11 0 3,13 0-4,-13 0 5,13 0-7,-24 0 9,-1 0-9,25 0 3,-13 0 11,37 0-4,-49 0-7,1 0 2,0 0-1,0 0 7,0 0 8,11 0 7,-11 0 6,12 0-6,-12 0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30.61224" units="1/cm"/>
          <inkml:channelProperty channel="Y" name="resolution" value="130.90909" units="1/cm"/>
          <inkml:channelProperty channel="T" name="resolution" value="1" units="1/dev"/>
        </inkml:channelProperties>
      </inkml:inkSource>
      <inkml:timestamp xml:id="ts0" timeString="2021-08-14T06:33:51.42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9997 15174 0,'12'0'220,"11"0"-216,-11 0 6,0 0-4,0 0 5,0 0-8,0 0 11,23 0-9,-23 0 11,0 0-9,-1 0-1,1 0 9,0 0-1,12 0 0,-12 0 3,-1 0-13,13 0 3,-12 0 4,11 0-7,1 0 2,-12 0 1,0 0 1,0 0-1,-1 0 8,25 0-1,-24 0 8,-1 0-1,1 0-6,0 0-3,12 0-11,-12 0 5,-1 0 3,1 0-2,12 0 7,-1 0-8,-11 0 2,0 0-2,0 0 9,0 0-9,-1 0 17,1-23-9,12 23-7,0 0 6,-24-12-6,11 12 2,1 0 4,0 0 11,0 0-10,11 0-2,-11 0 10,-12-12-17,12 12 21,0 0 0,-12-12 66,-12 12-47,12-12-34,-12 12 34,12-11-40,-23-1 25,23-24-17,0 24 4,-12 1-14,12-1 13,0 0 5,0-12-6,0 13-2,0-1-7,0 0 9,-12-12-8,12 1 8,0 11-8,0 0-1,0 0 9,0 0 0,0 1-1,0-1 7,0-12 15,0 0-8,0 13-13,0-1 1,0 0 3,0-12-5,0 13 0,0-1 7,0 0-14,0 0 7,-12-23 1,12 23-8,0 0 1,0 0 5,-12-11-5,12-1 5,0 12-6,0 0 8,0-11-1,0 11-7,-35-12 8,35 12-2,0 1 3,0-1-3,0 0 1,-12 12-8,12-12 10,0-11 5,-12 23-7,12-24-5,0 12 11,-12 12 9,12-12-23,-11 0 37,-13 12-14,12 0-1,0 0-14,1-23-7,-13 23 0,0 0 0,1 0 3,11 0-6,-24 0 7,13 0-6,-13 0 0,13 0 3,11 0-2,-12 0 2,1-12 0,11 12-2,0 0 1,-23 0 0,23 0 1,-12 0-3,12 0 4,-23 0-3,-1-12 2,-11 12-1,23 0 7,-11 0-13,11 0 5,-11 0 1,23 0 0,0 0 0,0 0 1,-11 0-3,11 0 5,0 0-5,0 0 3,-11 0 6,-1 0-1,12 0 25,1 0-16,-1 0-2,0 12 2,0-12-8,0 12-1,-11-12-6,-1 0 1,12 12-2,0 11 10,1-11-3,-13 12-6,12-12 16,12-1 5,-12-11-22,12 24 15,-12-24-13,12 12 6,0 0-6,-11 11-2,11 1 2,0 11-3,0-11 3,0-12-1,0 0 0,0 11 1,0-11-2,0 35 1,0-35 1,0 24-1,11-25 0,-11 1-1,0 0 3,12 0-2,-12 0-1,0 23 1,12-23 8,-12 0-9,0 0 9,0-1-6,12 13-4,-12-12 17,24 0-8,-24-1-7,0 13 0,11 0 9,-11-12-11,0-1 5,12 1-4,-12 0 6,0 0-5,24 0 1,-24 11-2,0 1 10,12-24-10,-12 12 1,0 0 29,23-1-6,-23 13 5,0-12 0,12-12-6,-12 12-16,12-12 1,0 11-7,0-11 9,-1 12-9,1-12 3,24 0-7,-25 12 12,1-12-1,0 0 7,0 0 15,-12 12-29,23-12 22,-23 24-7,12-24-10,-12 11 17,12-11-22,0 12 22,0-12-15,0 12 8,-1-12 6,1 0 1,12 0 20,-24 12-34</inkml:trace>
  <inkml:trace contextRef="#ctx0" brushRef="#br0" timeOffset="5023">14936 15174 0,'12'12'214,"12"-12"-209,11 0 4,-23 0-3,0 0 5,35 0-8,-35 12 3,23-12 1,-23 0-1,12 0 4,11 0-5,-11 0 2,11 0 1,-11 0-2,35 0 3,-12 0-4,-23 0 6,12 0-7,-1 0 3,-11 0 0,11 0 7,-23 0-12,0 0 3,0 0 10,-1 0 0,1 0 5,0 0 17,12 0 5,-24-12 44,0 0-80,0-11 1,0-1 0,0 12 2,0 0 6,0 1-13,0-13 1,0 12 13,0-12-11,0 13 9,0-1 1,0 0 0,11-12-9,-11 13 8,0-1-4,24 0-5,-24 0 0,0-23 4,12 23-3,-12 0 5,0 0-8,0 0 4,0 1 8,0-13-7,0 12-2,23 12 3,-23-12-4,0-11 2,0 11 1,0-12-2,0 12 8,0 1-4,0-1 7,0 0-8,0 0 14,0 0-2,0 0 0,0-23-7,0 23 1,0 0-1,0 1-1,0-1-5,0-12 7,-11 12 5,11 0-9,0 1 0,0-13-5,0 0 1,0 13 7,-12-1-2,12 0-2,-24 0 4,24 0 1,0 1 11,-12 11-9,12-24-11,-23 0 30,11 24-14,0-12-9,0 12-5,-23-23 7,-12 23-14,23 0 4,-35-12 1,35 12 1,-47 0 8,36 0-13,11 0 11,-11-12-10,-12 12 1,11 0 2,1 0 1,11 0 8,-11 0-14,-13-23 4,36 23 7,-23 0-8,23 0 2,0 0 2,1 0-2,-1 0 2,0 0-2,-23 0 7,23 0-11,0 0 9,0 0-8,0 0 4,-35 0 1,35 0-1,0 11 2,-11-11 3,11 24-4,0-24 5,0 12-6,0-12 16,12 12-11,-11-12 11,11 23-2,-36-23-6,36 12 56,-12-12-65,1 36 1,-13 11-1,12 24 5,-12-12-6,13-12 0,11-12 3,-24 36 6,24-59-11,-12 24 1,12-25 7,0 1-6,0 0 9,0 0-1,0 23 3,0-23 4,0 0 16,0 0-15,0 0-7,0-1-3,12 1-1,-12 12 12,24-24-16,-24 12 17,11-12-10,-11 23 2,12-11 7,-12 0-9,12-12-3,0 12-6,0 11 12,23-11-1,-35 0-11,12-12 6,0 12-5,0 0 2,-1 23 0,-11-23 1,24 0-1,-12 0-2,-12-1 18,12-11-16,-12 12 6,0 12 3,12-24-9,-12 12 21,23-12-22,-23 12 26,12-12-28,-12 11 27,24-11-18,-24 12-7,11-12 23,-11 12-15,12-12 16,-12 12-25,12 11 24,0-23 2,-12 12-26,12-12 10,0 0-10,-12 12 7,23-12-8,-11 0 17,0 0 7,0 0 7,-1 0-5,1 0 5,0 0 1,12 0-1,-1 0-14,-11 0-8,-12-12 2,12 12-3,0 0 13,-12-23-4,23 23-8,-11 0 16,0-12 6,0 12-13,0 0 2,-12-12-19,23 12 23,1 0 7,-12 0 2</inkml:trace>
  <inkml:trace contextRef="#ctx0" brushRef="#br0" timeOffset="11647">28242 15269 0,'12'0'283,"0"0"-269,23-24 7,-23 24 9,0 0-26,0 0 4,-1 0-1,-11-12 7,12 12-11,0 0 9,12 0-6,-13 0 1,13 0 1,-12 0-2,0 0 8,11 0-2,-11-11-2,0 11-2,0 0-2,0 0 18,-1 0-20,25 0-2,-24 11 12,0-11-1,-1 0-6,1 24 8,0-24-1,0 0 7,-12 12-11,23-12-5,-11 0 8,12 12 2,-12-12-8,11 0 8,-11 0-1,0 0 7,0 0 8,0 0 0,-1 0-1,-11-12-14,12 12-1,-12-12-5,36-12 0,-25 13 5,1-1-6,-12 0-1,12 12 2,-12-12 6,12 12-12,-12-35 13,24 23-9,-24 0 21,11 0-19,-11 0 3,12 12-8,-12-35 3,12 23 3,-12 0 4,35-23-12,-35 23 5,0-12 1,0 13 1,12-1-2,-12 0 1,0-12 0,0 12 1,0-11-2,0 11 5,0 0-7,0-11 2,0-1 2,0 12-2,-35 0 3,35-11-2,0-1 8,-12 24-5,12-12 7,0 0-2,-12 12-8,12-11-1,-12-1 8,12-12-5,0 12-3,-23 12 3,23-12-5,-12 1 4,12-13-1,-12 0 8,12 13 2,-12 11-13,12-12 11,-12 12-1,12-12-7,0 0 14,-35 12-14,35-12 14,-12 12-6,12-12 6,-12 12-7,12-23 15,-11 23-23,-1 0 18,0 0-12,0-12-4,0 12 6,-11 0-8,-1 0 5,12 0-8,-23 0 11,23 0-12,-12 0 3,13 0 7,-37-24-8,13 24 2,11 0 1,-11 0 8,-36-23-14,35 23 4,-11 0 2,23 0 0,-46 0 1,34 0-1,1 0 0,11 0 2,-35 0-4,47 0 4,-12 35-3,13-35 6,-13 0-10,12 0 12,0 0-12,1 0 2,-1 0 7,12 12-6,-12-12 8,0 0-12,0 0 13,-11 0 14,11 0 9,12 12-23,-12-12 8,12 12 27,0 11-35,0 1-8,0-12 1,0 0 1,0-1 9,0 25-15,0-24 0,0-1 9,0 1-8,0 0 3,0 12 9,0-12-3,0-1-9,0 1 4,0 12 1,0-1-2,0-11 2,0 0-2,0 0 3,0 0-4,0 0 2,0-1 0,0 1 7,0 24-6,0-25 3,0 1-9,0 0 6,0 0 14,0 12-21,0-13 4,0 1 11,0 0 4,0 12-4,0-1 4,0-11-6,0 0 1,0 0 0,0 0 0,0-1 4,0 1 3,0 12-8,0-1 0,0-11 8,12-12-9,-12 12 10,0 0 13,0 0 5,24-12-12,-24 23-23,0-11 16,11-12-15,-11 12 0,0 0 7,12-12-6,-12 12-2,12-1 4,-12 1 2,12 12 1,-12-12 10,12-12-10,-12 12 9,11-12-7,-11 11-2,12-11 16,-12 12-23,24-12 24,-12 0-9,-1 0-13,13 0 4,35 0-10,-35 0 3,11 0 2,-23 0 2,12-23-4,11 23 3,-23 0-2,0-12 2,0 12-2,11 0 6,-11 0-8,0 0 2,-12-12 2,12 12-1,0 0 0,23 0-1,-23-12 5,0 12-7,-1 0 7,1-12-1,0 12-2,0 0 9,12 0-15,-13 0 0,-11-12 4,24 12 2,-12 0 7,0 0-1,-1 0 7,13 0 15,-12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2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005008" y="6232059"/>
            <a:ext cx="2743200" cy="365125"/>
          </a:xfrm>
        </p:spPr>
        <p:txBody>
          <a:bodyPr/>
          <a:lstStyle/>
          <a:p>
            <a:pPr algn="r"/>
            <a:r>
              <a:rPr lang="en-US" dirty="0"/>
              <a:t>Created by: Ali </a:t>
            </a:r>
            <a:r>
              <a:rPr lang="en-US" dirty="0" err="1"/>
              <a:t>Krakowsky</a:t>
            </a:r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35149" r="-441"/>
          <a:stretch/>
        </p:blipFill>
        <p:spPr>
          <a:xfrm>
            <a:off x="983164" y="2550025"/>
            <a:ext cx="3225596" cy="3529166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B8539E-4E7B-4510-9E46-27FAEEDA6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2"/>
    </mc:Choice>
    <mc:Fallback>
      <p:transition spd="slow" advTm="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C016-480D-4AD3-BEFD-17EABBCA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	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7DAB98-7A74-4DFB-9B70-D637E30B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34" y="1328486"/>
            <a:ext cx="5267794" cy="471467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26244-7500-416F-9EC7-4D469736A6B7}"/>
              </a:ext>
            </a:extLst>
          </p:cNvPr>
          <p:cNvSpPr txBox="1"/>
          <p:nvPr/>
        </p:nvSpPr>
        <p:spPr>
          <a:xfrm>
            <a:off x="1144588" y="2495920"/>
            <a:ext cx="4428859" cy="3547242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3. Should the NL adopt the DH rule?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DH rule adopted by AL in 1973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Data from 1973-2015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Grouped by each league and found the average batting average per year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Levenim MT" panose="02010502060101010101" pitchFamily="2" charset="-79"/>
              </a:rPr>
              <a:t>Batting average = hits/at bats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Levenim MT" panose="02010502060101010101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A5C5-3754-4FC7-8628-21630EFC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7443BD-C0C6-45D3-A582-FA46156F2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7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18"/>
    </mc:Choice>
    <mc:Fallback>
      <p:transition spd="slow" advTm="4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6457C1C-1A74-43E1-88F9-D1463EAE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DF94376-0519-473F-B7FC-E73CCB73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81" y="1597024"/>
            <a:ext cx="672021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41F1-C760-4A8D-ADCF-5ED6613F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0EBDCD-0891-4D89-B052-B481EA243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0"/>
    </mc:Choice>
    <mc:Fallback>
      <p:transition spd="slow" advTm="1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9008FF-671A-44BA-9A5A-A9ABAFC2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2E469D4-6C71-47DC-B053-8A8F043B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692" y="2948308"/>
            <a:ext cx="5463078" cy="1475031"/>
          </a:xfrm>
          <a:prstGeom prst="rect">
            <a:avLst/>
          </a:pr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FBC199-4FD5-48CB-B0F1-AA4413F7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4. Has pitching era improved?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Years 1970-2015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More than 5 games pitched/year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Average era per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A2BF-DA57-4B6E-8FFE-43961860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F231FD-4AA2-4BD0-A941-00AB47C93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88"/>
    </mc:Choice>
    <mc:Fallback>
      <p:transition spd="slow" advTm="27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CC3A97-6C0B-4473-9A87-D9A0397F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76F50F-CA41-423F-B2B7-1BCB407C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85" y="1597024"/>
            <a:ext cx="6527006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DF39A-607F-41BD-A959-8C1171B9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1E48C2-49F8-44D8-9269-828B39E35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2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9"/>
    </mc:Choice>
    <mc:Fallback>
      <p:transition spd="slow" advTm="11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E1BF9-2C7E-4044-9578-3B3D2AE7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135CFA2-2189-40AA-9747-FDA08335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34" y="2418923"/>
            <a:ext cx="5463078" cy="969695"/>
          </a:xfrm>
          <a:prstGeom prst="rect">
            <a:avLst/>
          </a:pr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A1088F-2BED-4C8C-A392-BFE47578A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5. What caused the era and batting average spike in the 90’s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weight and height over the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D7AAA-4EFD-4D26-9FB2-332BFD61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ED986D8-9B27-4408-B502-36F30D95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383" y="3784434"/>
            <a:ext cx="5058775" cy="126226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60485F-AD18-4E97-8307-EDDBD6A97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7"/>
    </mc:Choice>
    <mc:Fallback>
      <p:transition spd="slow" advTm="2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02C3-F238-41CE-96C5-4F68299A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Figure 4 &amp; 5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374B21-3828-4B53-9AC8-C88373B21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Weight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484C01D2-62E1-4F6F-AF26-30641D7CC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93154" y="2444263"/>
            <a:ext cx="4877298" cy="3174022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0A26EE-C452-451D-99E6-05000C698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7D794F-821A-4EFC-9D74-8E8495D82F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0F0C-7CD4-4EC5-BD3B-5C8A1B8F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A13ABF1-DDA4-4D58-B831-24353E2BB4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0" r="12398" b="3"/>
          <a:stretch/>
        </p:blipFill>
        <p:spPr>
          <a:xfrm>
            <a:off x="6324604" y="2205163"/>
            <a:ext cx="4680000" cy="3897412"/>
          </a:xfrm>
          <a:prstGeom prst="rect">
            <a:avLst/>
          </a:prstGeom>
          <a:noFill/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1A9D035-DF2B-4AC2-AE48-C43E7844E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8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8"/>
    </mc:Choice>
    <mc:Fallback>
      <p:transition spd="slow" advTm="1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D5E553-163E-41D5-A49C-93935485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2FFE45A-44A6-4E28-9555-12C6584C5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692" y="2320054"/>
            <a:ext cx="5463078" cy="2731539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9D51E-714E-4881-861B-63B8D854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6. What position has the most errors?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Years 1970-2015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Removed DH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Sum of errors per each position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519C-677A-4CD8-8304-5C074B1D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322AEE-E3FE-461A-909A-DA0FE0D46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3"/>
    </mc:Choice>
    <mc:Fallback>
      <p:transition spd="slow" advTm="2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0C2E1D-BDA6-4BE1-A181-1E7729F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9B894567-FEA0-413C-B841-FC5C0266D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85" y="1597024"/>
            <a:ext cx="6527006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D27B2-C09A-4EE0-B862-B5CC65E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140C46-B513-4B8F-A775-8CAC01310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8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3"/>
    </mc:Choice>
    <mc:Fallback>
      <p:transition spd="slow" advTm="16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D5E553-163E-41D5-A49C-93935485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328486"/>
            <a:ext cx="4428859" cy="1153457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BE6731B-52E4-4C51-AFAA-18BA12940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692" y="2340541"/>
            <a:ext cx="5463078" cy="2690565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9D51E-714E-4881-861B-63B8D854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>
            <a:normAutofit/>
          </a:bodyPr>
          <a:lstStyle/>
          <a:p>
            <a:r>
              <a:rPr lang="en-US" dirty="0"/>
              <a:t>7. Does experience in professional baseball improve fielding percentage?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Found total years played from player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Merged with fielding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Fielding percentage = (put outs + attempts)/ (put outs + attempts + errors)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More than 5 games played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519C-677A-4CD8-8304-5C074B1D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066BC5-EAB9-4326-BF22-399583C86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85"/>
    </mc:Choice>
    <mc:Fallback>
      <p:transition spd="slow" advTm="2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0C2E1D-BDA6-4BE1-A181-1E7729F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7</a:t>
            </a:r>
          </a:p>
        </p:txBody>
      </p:sp>
      <p:pic>
        <p:nvPicPr>
          <p:cNvPr id="3" name="Picture 2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40B04B0D-6771-44E0-A5B6-A5C0D544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27" y="926432"/>
            <a:ext cx="6027884" cy="602788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D27B2-C09A-4EE0-B862-B5CC65E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C7C7F5-101F-486C-9347-370847884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0"/>
    </mc:Choice>
    <mc:Fallback>
      <p:transition spd="slow" advTm="1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0C207-CA0C-44B4-BF57-338BEFA8D688}"/>
              </a:ext>
            </a:extLst>
          </p:cNvPr>
          <p:cNvSpPr txBox="1"/>
          <p:nvPr/>
        </p:nvSpPr>
        <p:spPr>
          <a:xfrm>
            <a:off x="1754066" y="2747596"/>
            <a:ext cx="8998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How can historical baseball statistics help us with baseball predictions?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E72F8D-DC91-44CB-B7DF-A273A3A92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58"/>
    </mc:Choice>
    <mc:Fallback>
      <p:transition spd="slow" advTm="42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20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CE45D-A7E0-4249-A9E4-AD9B6B41CD4D}"/>
              </a:ext>
            </a:extLst>
          </p:cNvPr>
          <p:cNvSpPr txBox="1"/>
          <p:nvPr/>
        </p:nvSpPr>
        <p:spPr>
          <a:xfrm>
            <a:off x="1749669" y="1859573"/>
            <a:ext cx="86120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Stats can help see how a player will measure up in the professional league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a minor league player ready for MLB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Interesting the significant difference of where players are 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Expected AL to have better overall batting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Was a trend in the 90’s – 00’s, but could not pinpoint to one 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Fielding stats very consistent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percentage make it to professional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errors increase will be taken out of the game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E4DFB3-D9D5-4681-917D-D36DC237B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62"/>
    </mc:Choice>
    <mc:Fallback>
      <p:transition spd="slow" advTm="8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21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70246-DE18-4DB6-9A10-40AB98FEA19F}"/>
              </a:ext>
            </a:extLst>
          </p:cNvPr>
          <p:cNvSpPr txBox="1"/>
          <p:nvPr/>
        </p:nvSpPr>
        <p:spPr>
          <a:xfrm>
            <a:off x="1938704" y="2421882"/>
            <a:ext cx="904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Would like to include post-season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Take a deeper dive into pitching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Has pitching changed over the years?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Are there more lefty pitchers?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Change in strikeouts? Or total pitches per game?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Compare the top players over the years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AEE9EF-39FE-4D0F-AFBC-8927B2FE6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8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2"/>
    </mc:Choice>
    <mc:Fallback>
      <p:transition spd="slow" advTm="37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320" y="2835000"/>
            <a:ext cx="12192000" cy="1188000"/>
          </a:xfrm>
        </p:spPr>
        <p:txBody>
          <a:bodyPr>
            <a:normAutofit/>
          </a:bodyPr>
          <a:lstStyle/>
          <a:p>
            <a:r>
              <a:rPr lang="en-US" sz="6000" dirty="0"/>
              <a:t>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22</a:t>
            </a:fld>
            <a:endParaRPr lang="en-US" noProof="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1CB0B-5020-47B9-AF1C-73F3E5AEC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"/>
    </mc:Choice>
    <mc:Fallback>
      <p:transition spd="slow" advTm="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5B851-285C-4B8A-8E36-81B787F71D5E}"/>
              </a:ext>
            </a:extLst>
          </p:cNvPr>
          <p:cNvSpPr txBox="1"/>
          <p:nvPr/>
        </p:nvSpPr>
        <p:spPr>
          <a:xfrm>
            <a:off x="1881554" y="2461847"/>
            <a:ext cx="8836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Where do professional players come from?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Should the National League adopt the DH rule?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What caused the 1990’s spike in pitching era and batting average?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Does professional experience improve fielding percentage?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97AE05-1298-4469-AAC3-943B02935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1"/>
    </mc:Choice>
    <mc:Fallback>
      <p:transition spd="slow" advTm="5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Answer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4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5B851-285C-4B8A-8E36-81B787F71D5E}"/>
              </a:ext>
            </a:extLst>
          </p:cNvPr>
          <p:cNvSpPr txBox="1"/>
          <p:nvPr/>
        </p:nvSpPr>
        <p:spPr>
          <a:xfrm>
            <a:off x="1881554" y="2479432"/>
            <a:ext cx="8836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Notebook, Pandas, </a:t>
            </a:r>
            <a:r>
              <a:rPr lang="en-US" sz="2400" dirty="0" err="1">
                <a:solidFill>
                  <a:schemeClr val="bg1"/>
                </a:solidFill>
              </a:rPr>
              <a:t>MatplotLib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Numpy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CSV files from Kaggle: The History of Baseball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Fielding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Pitching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Batting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Players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Online history of baseball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F245DE-08E7-437C-85FA-B3AC95671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6"/>
    </mc:Choice>
    <mc:Fallback>
      <p:transition spd="slow" advTm="28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A392D-6143-4BE8-BDD9-0FC9FDDDB6AB}"/>
              </a:ext>
            </a:extLst>
          </p:cNvPr>
          <p:cNvSpPr txBox="1"/>
          <p:nvPr/>
        </p:nvSpPr>
        <p:spPr>
          <a:xfrm>
            <a:off x="1507881" y="2048608"/>
            <a:ext cx="91923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Source provided 29 csv files with a total of 704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Cleanup 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Select csv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Determine necessary columns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Focus on US born for 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Selected AL and NL leagues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Limited data to more recent years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When combining files selected appropriate field to merge 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F32277-2AD0-4946-A49F-608437690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5"/>
    </mc:Choice>
    <mc:Fallback>
      <p:transition spd="slow" advTm="33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E9AB6-87FD-4962-8A53-3ACE88E0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52405-DE45-4720-90DD-4AE58B2F74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6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F422A-4AA0-4153-BDBB-1277A387DF1D}"/>
              </a:ext>
            </a:extLst>
          </p:cNvPr>
          <p:cNvSpPr txBox="1"/>
          <p:nvPr/>
        </p:nvSpPr>
        <p:spPr>
          <a:xfrm>
            <a:off x="2050077" y="2308542"/>
            <a:ext cx="854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Deciding which data to use and what questions to ask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Individual player data could be separated for the same year if different position and/or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Outside factors could influence stats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4ED609-D851-49C6-B51B-B1A1EBBD0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8"/>
    </mc:Choice>
    <mc:Fallback>
      <p:transition spd="slow" advTm="29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62" y="1335769"/>
            <a:ext cx="4316565" cy="1152000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860B4664-B9CE-4DCA-A7AE-D710C21C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75" y="2465477"/>
            <a:ext cx="5450036" cy="227538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363A2-3DF8-45D3-A4C4-D3F66FD458C7}"/>
              </a:ext>
            </a:extLst>
          </p:cNvPr>
          <p:cNvSpPr txBox="1"/>
          <p:nvPr/>
        </p:nvSpPr>
        <p:spPr>
          <a:xfrm>
            <a:off x="1133868" y="2506295"/>
            <a:ext cx="4329559" cy="35834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Cleaning up the player data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Levenim MT" panose="02010502060101010101" pitchFamily="2" charset="-79"/>
              </a:rPr>
              <a:t>Reduced columns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Levenim MT" panose="02010502060101010101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15FD33-F196-4D39-9E0B-F95A5EB68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6"/>
    </mc:Choice>
    <mc:Fallback>
      <p:transition spd="slow" advTm="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62" y="1335769"/>
            <a:ext cx="4316565" cy="1152000"/>
          </a:xfrm>
        </p:spPr>
        <p:txBody>
          <a:bodyPr vert="horz" lIns="180000" tIns="180000" rIns="180000" bIns="18000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Levenim MT" panose="02010502060101010101" pitchFamily="2" charset="-79"/>
              </a:rPr>
              <a:t>Analysis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C17E71-8807-433D-B569-CB741B34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75" y="2465477"/>
            <a:ext cx="5450036" cy="227538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431F0-BDF2-4227-BD6E-4782128F2B28}"/>
              </a:ext>
            </a:extLst>
          </p:cNvPr>
          <p:cNvSpPr txBox="1"/>
          <p:nvPr/>
        </p:nvSpPr>
        <p:spPr>
          <a:xfrm>
            <a:off x="1133868" y="2506295"/>
            <a:ext cx="4329559" cy="35834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2. Where are players from?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Focused on players born after 1950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Levenim MT" panose="02010502060101010101" pitchFamily="2" charset="-79"/>
              </a:rPr>
              <a:t>US born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3" y="61821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mtClean="0"/>
              <a:pPr algn="r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B51D01-C8B4-4888-B8C8-83C494A0C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5"/>
    </mc:Choice>
    <mc:Fallback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083B4-35B1-48D4-A19E-DD70005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 anchor="ctr">
            <a:normAutofit/>
          </a:bodyPr>
          <a:lstStyle/>
          <a:p>
            <a:r>
              <a:rPr lang="en-US" dirty="0"/>
              <a:t>Figure 1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1AAB9F-BB95-47D7-A1E0-82722B70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88" y="1567543"/>
            <a:ext cx="9797141" cy="146957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3D4D-C0D3-40DC-87EA-217A3AB9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noProof="0" smtClean="0"/>
              <a:pPr algn="r"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6BD6F6-EA41-47C9-A476-0C905956D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669" y="3069484"/>
            <a:ext cx="4643511" cy="24893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0DAFA3B-0672-40BF-8A82-42C6F347A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411" y="2972058"/>
            <a:ext cx="4279558" cy="25867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85F03D-410D-421E-AF4A-7315C23AD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216CF5-4BE1-443B-9FAC-568DC30FCE42}"/>
                  </a:ext>
                </a:extLst>
              </p14:cNvPr>
              <p14:cNvContentPartPr/>
              <p14:nvPr/>
            </p14:nvContentPartPr>
            <p14:xfrm>
              <a:off x="3615840" y="5305320"/>
              <a:ext cx="15804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216CF5-4BE1-443B-9FAC-568DC30FCE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0000" y="5241960"/>
                <a:ext cx="189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9462FC-C009-496C-9FD6-414F2E6C2B84}"/>
                  </a:ext>
                </a:extLst>
              </p14:cNvPr>
              <p14:cNvContentPartPr/>
              <p14:nvPr/>
            </p14:nvContentPartPr>
            <p14:xfrm>
              <a:off x="3445920" y="5131080"/>
              <a:ext cx="6993720" cy="404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9462FC-C009-496C-9FD6-414F2E6C2B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6560" y="5121720"/>
                <a:ext cx="7012440" cy="4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0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9"/>
    </mc:Choice>
    <mc:Fallback>
      <p:transition spd="slow" advTm="2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84B4D-2F44-455C-B347-CDAF49D085A1}">
  <ds:schemaRefs>
    <ds:schemaRef ds:uri="http://purl.org/dc/elements/1.1/"/>
    <ds:schemaRef ds:uri="http://www.w3.org/XML/1998/namespace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403</TotalTime>
  <Words>500</Words>
  <Application>Microsoft Office PowerPoint</Application>
  <PresentationFormat>Widescreen</PresentationFormat>
  <Paragraphs>108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Lucida Sans</vt:lpstr>
      <vt:lpstr>Office Theme</vt:lpstr>
      <vt:lpstr>Baseball Analysis</vt:lpstr>
      <vt:lpstr>Summary</vt:lpstr>
      <vt:lpstr>Summary cont.</vt:lpstr>
      <vt:lpstr>How to Answer</vt:lpstr>
      <vt:lpstr>Data Cleanup</vt:lpstr>
      <vt:lpstr>Set-backs</vt:lpstr>
      <vt:lpstr>Analysis</vt:lpstr>
      <vt:lpstr>Analysis</vt:lpstr>
      <vt:lpstr>Figure 1</vt:lpstr>
      <vt:lpstr>Analysis </vt:lpstr>
      <vt:lpstr>Figure 2</vt:lpstr>
      <vt:lpstr>Analysis</vt:lpstr>
      <vt:lpstr>Figure 3</vt:lpstr>
      <vt:lpstr>Analysis</vt:lpstr>
      <vt:lpstr>Figure 4 &amp; 5</vt:lpstr>
      <vt:lpstr>Analysis</vt:lpstr>
      <vt:lpstr>Figure 6</vt:lpstr>
      <vt:lpstr>Analysis</vt:lpstr>
      <vt:lpstr>Figure 7</vt:lpstr>
      <vt:lpstr>Discussion</vt:lpstr>
      <vt:lpstr>What if?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Analysis</dc:title>
  <dc:creator>Ali Garcia</dc:creator>
  <cp:lastModifiedBy>Ali Garcia</cp:lastModifiedBy>
  <cp:revision>9</cp:revision>
  <dcterms:created xsi:type="dcterms:W3CDTF">2021-08-13T03:55:59Z</dcterms:created>
  <dcterms:modified xsi:type="dcterms:W3CDTF">2021-08-14T07:15:55Z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